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6" r:id="rId7"/>
    <p:sldId id="264" r:id="rId8"/>
    <p:sldId id="262" r:id="rId9"/>
    <p:sldId id="265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EDF4"/>
    <a:srgbClr val="8AD7E6"/>
    <a:srgbClr val="59BFB5"/>
    <a:srgbClr val="A6E0EC"/>
    <a:srgbClr val="BCE3E8"/>
    <a:srgbClr val="BBE5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27FF69-EE86-47E4-8D7E-7B5FDC12E94A}" v="163" dt="2024-02-26T02:57:01.6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>
        <p:scale>
          <a:sx n="54" d="100"/>
          <a:sy n="54" d="100"/>
        </p:scale>
        <p:origin x="724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DC702E-6A8E-0FA5-2DEE-EE2EB0CA4E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956D0CB-C971-61D0-2571-580FD29A2D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5EF8BA7-88CD-0282-B8CF-114042B49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17571AA-1136-626F-9748-148914071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2863C6B-B090-E41C-3E21-5B746FE51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7761180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5ECF14-85B7-4261-A2E7-3EFCD1912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3D5241B7-735D-FF33-E6B3-7B16DB8AD5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E7FA5CE-0626-5C6B-3B99-31E1B8305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36418F4-ACD4-108D-66BC-66BA4D661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0B004A7-33A2-E18E-B627-3CA9F3B76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40907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F0454CA-683A-9C68-13B8-3B6953F55B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00A5C94-FFDE-B4FC-A300-184B2AD42C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9727688-52FE-8E14-0E6B-E947C9926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72C6AFA-BFF4-0D92-1B51-CA1D6275C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9645EFF-4EF9-321F-2732-1970AB8C7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269951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E14342-6BDF-2707-202E-AC2AA8069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FEAD04A-E5BA-A6FF-25F5-D3EFF6684E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306D979-6924-9682-1229-31A26F20C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DBE351A-F8E7-0AA4-F02E-89FFBAEF8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2CA3B62-E333-BE40-521D-46362DCE7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30382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731C7A9-B199-7209-F77D-D58972BDC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A9CCDBD-B498-A540-8932-D82944785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45BF5D-569E-77A5-AFAA-B996B238E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669776-84DA-032D-17E5-9D336A65A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C02C2DB-FA60-47DD-C0CD-B220CB866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921501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9B5D94-FEC4-F3B5-D8C7-0FD09E5C6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7E31FE2-BB3B-8F42-3D47-C637E61D64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195E560-BCF1-754A-2937-A63AACB7C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3CAA99A-FE87-FD1E-3E6E-6FDA71FA9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D27ED4-121F-DCE6-D281-84BE19738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62E357D-511A-EE22-29B3-AF1D6E774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57078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2B7131-6531-E62A-8A04-1ECDF7381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78FE7AF-F1B6-8A70-4575-F70B8A5DB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67097DC-ADD0-7FDC-5A79-C671D517E9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44166186-DCB9-FC68-AE7F-E798732539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9FD799BD-D100-650D-4EA0-F0F32B7E98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E54E946B-F0E0-557F-3D43-6F568AAB8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7F37BABB-F6C2-C54B-3FB1-4A91C1C04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A29073C-CD87-2150-E599-4468FF362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514400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B939B97-E74F-D303-5B02-6D08C08C6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BA194FB-96ED-7261-F191-D85597BE5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3E10BC4-836A-7806-C3E0-34C0A974F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E6EA43D-4BFF-E698-E623-ED9089DB6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1299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28D69FC-F2AC-3508-6BF2-D76BEAEF1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A624AF7-A2D3-405B-E803-2CE7DD765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14BDAB9-A65F-2B3F-4176-211131556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003910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E8EEEC7-56D2-FD6E-982C-2ACCC1E35A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B3A753-9CD5-383E-9E02-64612BE9F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8FE21D5-7791-7C62-B9E4-07801A4391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E7B64DC-11E7-2AF3-99B6-56E29B992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79C5346-833C-8878-358B-2AB694958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309D900-A9B9-95CD-C20B-A2B6D3B57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773468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F77D5A-F020-32A2-7498-D0CBC80F3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B13D4C2-6BF3-0848-0415-CA9DA6D2EA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9499D0A-301A-8CCB-2A0F-7541AB45A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472EAB5-2F55-E6B4-591A-F3345B1F6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51B6A82-C61D-3BDE-2584-AF71F29EC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AA85614-0DA2-8F13-2028-925E4D389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138962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2ED66C95-3BD5-9833-C6FF-D13D1BEFC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C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F3C803A-6C92-3ADA-C66B-B41C796FEE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C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50BBF2-D9AE-C741-A8B4-3FAD45B5F2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D5867-6D15-4D8C-B79E-B4367AD17603}" type="datetimeFigureOut">
              <a:rPr lang="fr-CA" smtClean="0"/>
              <a:t>2024-02-25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2D30E78-F669-4FC4-FF29-256F1E13C6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172BFC-36E4-B492-2ADD-1A9F4EBEA2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D889E-0122-438B-9522-4F9A1E3BE81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72963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E8AF072-F133-D56E-70E0-3591B098A1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9410" y="531017"/>
            <a:ext cx="5451088" cy="2387600"/>
          </a:xfrm>
        </p:spPr>
        <p:txBody>
          <a:bodyPr>
            <a:normAutofit/>
          </a:bodyPr>
          <a:lstStyle/>
          <a:p>
            <a:r>
              <a:rPr lang="fr-CA" sz="8000" b="1" dirty="0">
                <a:solidFill>
                  <a:schemeClr val="bg1"/>
                </a:solidFill>
                <a:latin typeface="Berlin Sans FB" panose="020E0602020502020306" pitchFamily="34" charset="0"/>
                <a:ea typeface="ADLaM Display" panose="020F0502020204030204" pitchFamily="2" charset="0"/>
                <a:cs typeface="ADLaM Display" panose="020F0502020204030204" pitchFamily="2" charset="0"/>
              </a:rPr>
              <a:t>Ma lecture    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480B14A-F0CB-2487-E634-1662EB9667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8680" y="3290334"/>
            <a:ext cx="5451088" cy="1650186"/>
          </a:xfrm>
        </p:spPr>
        <p:txBody>
          <a:bodyPr>
            <a:normAutofit fontScale="92500" lnSpcReduction="20000"/>
          </a:bodyPr>
          <a:lstStyle/>
          <a:p>
            <a:r>
              <a:rPr lang="fr-CA" sz="4800" b="1" dirty="0">
                <a:solidFill>
                  <a:schemeClr val="bg1"/>
                </a:solidFill>
              </a:rPr>
              <a:t>Par Louis Lafortune</a:t>
            </a:r>
          </a:p>
          <a:p>
            <a:endParaRPr lang="fr-CA" b="1" dirty="0">
              <a:solidFill>
                <a:schemeClr val="bg1"/>
              </a:solidFill>
            </a:endParaRPr>
          </a:p>
          <a:p>
            <a:r>
              <a:rPr lang="fr-CA" sz="2200" b="1" dirty="0">
                <a:solidFill>
                  <a:schemeClr val="bg1"/>
                </a:solidFill>
              </a:rPr>
              <a:t>Classe Mme Ariane, groupe 301</a:t>
            </a:r>
          </a:p>
          <a:p>
            <a:r>
              <a:rPr lang="fr-CA" sz="2200" b="1" dirty="0">
                <a:solidFill>
                  <a:schemeClr val="bg1"/>
                </a:solidFill>
              </a:rPr>
              <a:t>26 février 2024</a:t>
            </a:r>
          </a:p>
        </p:txBody>
      </p:sp>
      <p:pic>
        <p:nvPicPr>
          <p:cNvPr id="1028" name="Picture 4" descr="Les livres &quot;coup de cœur&quot; du personnel de la bibliothèque! | Idées de  lecture, Idée lecture, Lsf">
            <a:extLst>
              <a:ext uri="{FF2B5EF4-FFF2-40B4-BE49-F238E27FC236}">
                <a16:creationId xmlns:a16="http://schemas.microsoft.com/office/drawing/2014/main" id="{3E6BEC7F-EABB-C8C5-9DF4-DD72BA0463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50574">
            <a:off x="6625627" y="1117500"/>
            <a:ext cx="4844856" cy="3940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6051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EEA8F7-F098-32B4-36D2-5E16F146A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0760" y="365125"/>
            <a:ext cx="6123039" cy="1325563"/>
          </a:xfrm>
          <a:solidFill>
            <a:schemeClr val="accent1"/>
          </a:solidFill>
        </p:spPr>
        <p:txBody>
          <a:bodyPr>
            <a:normAutofit fontScale="90000"/>
          </a:bodyPr>
          <a:lstStyle/>
          <a:p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r>
              <a:rPr lang="fr-CA" b="1" dirty="0">
                <a:solidFill>
                  <a:schemeClr val="bg1"/>
                </a:solidFill>
              </a:rPr>
              <a:t>Auteure: Élise Gravel</a:t>
            </a: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r>
              <a:rPr lang="fr-CA" b="1" dirty="0">
                <a:solidFill>
                  <a:schemeClr val="bg1"/>
                </a:solidFill>
              </a:rPr>
              <a:t>Illustratrice: Élise Gravel</a:t>
            </a: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r>
              <a:rPr lang="fr-CA" b="1" dirty="0">
                <a:solidFill>
                  <a:schemeClr val="bg1"/>
                </a:solidFill>
              </a:rPr>
              <a:t>Elle conçoit ses livres au complet.</a:t>
            </a: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r>
              <a:rPr lang="fr-CA" b="1" dirty="0">
                <a:solidFill>
                  <a:schemeClr val="bg1"/>
                </a:solidFill>
              </a:rPr>
              <a:t>Elle est très créative et ses histoires sont drôles.</a:t>
            </a: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br>
              <a:rPr lang="fr-CA" b="1" dirty="0">
                <a:solidFill>
                  <a:schemeClr val="bg1"/>
                </a:solidFill>
              </a:rPr>
            </a:br>
            <a:endParaRPr lang="fr-CA" b="1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1A28C38-3166-504E-1C09-6C66B3D6DA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942" y="538316"/>
            <a:ext cx="4346576" cy="5781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9872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2AC821-14FC-188D-B511-8CD795078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8935" y="0"/>
            <a:ext cx="6899787" cy="1325563"/>
          </a:xfrm>
          <a:solidFill>
            <a:schemeClr val="accent1"/>
          </a:solidFill>
        </p:spPr>
        <p:txBody>
          <a:bodyPr/>
          <a:lstStyle/>
          <a:p>
            <a:r>
              <a:rPr lang="fr-CA" b="1" dirty="0">
                <a:solidFill>
                  <a:schemeClr val="bg1"/>
                </a:solidFill>
                <a:latin typeface="+mn-lt"/>
                <a:ea typeface="Calibri Light" panose="020F0302020204030204" pitchFamily="34" charset="0"/>
                <a:cs typeface="Calibri Light" panose="020F0302020204030204" pitchFamily="34" charset="0"/>
              </a:rPr>
              <a:t>Un peu plus sur Élise Gravel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55A5827-39C5-799E-D3E7-1C7E21B9F4E8}"/>
              </a:ext>
            </a:extLst>
          </p:cNvPr>
          <p:cNvSpPr txBox="1"/>
          <p:nvPr/>
        </p:nvSpPr>
        <p:spPr>
          <a:xfrm>
            <a:off x="838199" y="1140542"/>
            <a:ext cx="6270523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v"/>
            </a:pPr>
            <a:r>
              <a:rPr lang="fr-CA" sz="2800" b="1" dirty="0">
                <a:solidFill>
                  <a:schemeClr val="bg1"/>
                </a:solidFill>
                <a:ea typeface="Calibri Light" panose="020F0302020204030204" pitchFamily="34" charset="0"/>
                <a:cs typeface="Calibri Light" panose="020F0302020204030204" pitchFamily="34" charset="0"/>
              </a:rPr>
              <a:t>C’est une Québécoise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fr-CA" sz="2800" b="1" dirty="0">
                <a:solidFill>
                  <a:schemeClr val="bg1"/>
                </a:solidFill>
                <a:ea typeface="Calibri Light" panose="020F0302020204030204" pitchFamily="34" charset="0"/>
                <a:cs typeface="Calibri Light" panose="020F0302020204030204" pitchFamily="34" charset="0"/>
              </a:rPr>
              <a:t>Elle a écrit plus de 50 livres.</a:t>
            </a:r>
          </a:p>
          <a:p>
            <a:endParaRPr lang="fr-CA" sz="2800" b="1" dirty="0">
              <a:solidFill>
                <a:schemeClr val="bg1"/>
              </a:solidFill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fr-CA" sz="2800" b="1" dirty="0">
                <a:solidFill>
                  <a:schemeClr val="bg1"/>
                </a:solidFill>
                <a:ea typeface="Calibri Light" panose="020F0302020204030204" pitchFamily="34" charset="0"/>
                <a:cs typeface="Calibri Light" panose="020F0302020204030204" pitchFamily="34" charset="0"/>
              </a:rPr>
              <a:t>Peut-être que tu connais </a:t>
            </a:r>
          </a:p>
          <a:p>
            <a:r>
              <a:rPr lang="fr-CA" sz="2800" b="1" dirty="0">
                <a:solidFill>
                  <a:schemeClr val="bg1"/>
                </a:solidFill>
                <a:ea typeface="Calibri Light" panose="020F0302020204030204" pitchFamily="34" charset="0"/>
                <a:cs typeface="Calibri Light" panose="020F0302020204030204" pitchFamily="34" charset="0"/>
              </a:rPr>
              <a:t>     un de ses livres:</a:t>
            </a:r>
            <a:br>
              <a:rPr lang="fr-CA" sz="2400" dirty="0">
                <a:ea typeface="Calibri Light" panose="020F0302020204030204" pitchFamily="34" charset="0"/>
                <a:cs typeface="Calibri Light" panose="020F0302020204030204" pitchFamily="34" charset="0"/>
              </a:rPr>
            </a:br>
            <a:endParaRPr lang="fr-CA" sz="2400" dirty="0"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33778B0F-5AEC-AD7A-4B39-8F8B805CA6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558" y="1109505"/>
            <a:ext cx="2279547" cy="2279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828CE15A-A9A8-BA44-513F-82248DF2F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966" y="2760901"/>
            <a:ext cx="1601535" cy="1601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36D090C-C4F7-A2E1-0A7C-D00AA2645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1013" y="3523897"/>
            <a:ext cx="1933108" cy="289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A38F0A28-CDE9-C754-DFE5-A13B8C2468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6202" y="3523897"/>
            <a:ext cx="2108967" cy="289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>
            <a:extLst>
              <a:ext uri="{FF2B5EF4-FFF2-40B4-BE49-F238E27FC236}">
                <a16:creationId xmlns:a16="http://schemas.microsoft.com/office/drawing/2014/main" id="{ED5AF3F3-B64E-435D-1B28-F1D3F36B3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8919" y="361841"/>
            <a:ext cx="2146695" cy="3027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>
            <a:extLst>
              <a:ext uri="{FF2B5EF4-FFF2-40B4-BE49-F238E27FC236}">
                <a16:creationId xmlns:a16="http://schemas.microsoft.com/office/drawing/2014/main" id="{B7AB6279-9B82-E651-7347-2A8D027F4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458" y="3548305"/>
            <a:ext cx="2234647" cy="288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6" name="Picture 14">
            <a:extLst>
              <a:ext uri="{FF2B5EF4-FFF2-40B4-BE49-F238E27FC236}">
                <a16:creationId xmlns:a16="http://schemas.microsoft.com/office/drawing/2014/main" id="{A91D7039-FEDC-00E1-E229-12AA53A3E1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8919" y="3495324"/>
            <a:ext cx="2146695" cy="292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8" name="Picture 16">
            <a:extLst>
              <a:ext uri="{FF2B5EF4-FFF2-40B4-BE49-F238E27FC236}">
                <a16:creationId xmlns:a16="http://schemas.microsoft.com/office/drawing/2014/main" id="{6AC89A69-CB5B-8579-C2C0-2640E8E00C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9965" y="4618751"/>
            <a:ext cx="1601536" cy="180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2386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C102A8-16E9-11C1-ABD7-23BECACD8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9608" y="4389666"/>
            <a:ext cx="2169763" cy="1325563"/>
          </a:xfrm>
        </p:spPr>
        <p:txBody>
          <a:bodyPr>
            <a:normAutofit fontScale="90000"/>
          </a:bodyPr>
          <a:lstStyle/>
          <a:p>
            <a:r>
              <a:rPr lang="fr-CA" b="1" dirty="0">
                <a:solidFill>
                  <a:schemeClr val="bg1"/>
                </a:solidFill>
              </a:rPr>
              <a:t>Voici le </a:t>
            </a:r>
            <a:br>
              <a:rPr lang="fr-CA" b="1" dirty="0">
                <a:solidFill>
                  <a:schemeClr val="bg1"/>
                </a:solidFill>
              </a:rPr>
            </a:br>
            <a:r>
              <a:rPr lang="fr-CA" b="1" dirty="0">
                <a:solidFill>
                  <a:schemeClr val="bg1"/>
                </a:solidFill>
              </a:rPr>
              <a:t>début de l’histoire</a:t>
            </a:r>
            <a:br>
              <a:rPr lang="fr-CA" b="1" dirty="0">
                <a:solidFill>
                  <a:schemeClr val="bg1"/>
                </a:solidFill>
              </a:rPr>
            </a:br>
            <a:endParaRPr lang="fr-CA" b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2687DE-3490-EBF0-A9BC-B33F140619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769" y="247974"/>
            <a:ext cx="2225534" cy="296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10001">
            <a:extLst>
              <a:ext uri="{FF2B5EF4-FFF2-40B4-BE49-F238E27FC236}">
                <a16:creationId xmlns:a16="http://schemas.microsoft.com/office/drawing/2014/main" id="{01711834-CBC6-C425-BD42-148C9E7747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7174" y="247974"/>
            <a:ext cx="9236057" cy="6395970"/>
          </a:xfrm>
          <a:prstGeom prst="rect">
            <a:avLst/>
          </a:prstGeom>
          <a:solidFill>
            <a:srgbClr val="BBE5E1"/>
          </a:solidFill>
        </p:spPr>
      </p:pic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C44ACD09-EDD8-D126-4B1E-0C6F432818A6}"/>
              </a:ext>
            </a:extLst>
          </p:cNvPr>
          <p:cNvCxnSpPr>
            <a:stCxn id="4" idx="0"/>
            <a:endCxn id="4" idx="2"/>
          </p:cNvCxnSpPr>
          <p:nvPr/>
        </p:nvCxnSpPr>
        <p:spPr>
          <a:xfrm>
            <a:off x="7315203" y="247974"/>
            <a:ext cx="0" cy="63959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386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E2F37A-07BD-3CA4-CC08-7C06AFE87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283" y="4249855"/>
            <a:ext cx="2156334" cy="1414514"/>
          </a:xfrm>
        </p:spPr>
        <p:txBody>
          <a:bodyPr>
            <a:normAutofit fontScale="90000"/>
          </a:bodyPr>
          <a:lstStyle/>
          <a:p>
            <a:r>
              <a:rPr lang="fr-CA" b="1" dirty="0">
                <a:solidFill>
                  <a:schemeClr val="bg1"/>
                </a:solidFill>
              </a:rPr>
              <a:t>Les pages</a:t>
            </a:r>
            <a:br>
              <a:rPr lang="fr-CA" b="1" dirty="0">
                <a:solidFill>
                  <a:schemeClr val="bg1"/>
                </a:solidFill>
              </a:rPr>
            </a:br>
            <a:r>
              <a:rPr lang="fr-CA" b="1" dirty="0">
                <a:solidFill>
                  <a:schemeClr val="bg1"/>
                </a:solidFill>
              </a:rPr>
              <a:t>suivantes</a:t>
            </a:r>
          </a:p>
        </p:txBody>
      </p:sp>
      <p:pic>
        <p:nvPicPr>
          <p:cNvPr id="5122" name="Picture 2" descr="10002">
            <a:extLst>
              <a:ext uri="{FF2B5EF4-FFF2-40B4-BE49-F238E27FC236}">
                <a16:creationId xmlns:a16="http://schemas.microsoft.com/office/drawing/2014/main" id="{C59F1590-7D80-4DF8-70DD-520502FA43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6496" y="263470"/>
            <a:ext cx="9202221" cy="6349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47CA03C-6E55-0131-CE12-5787E46B3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283" y="263470"/>
            <a:ext cx="2225534" cy="296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necteur droit 4">
            <a:extLst>
              <a:ext uri="{FF2B5EF4-FFF2-40B4-BE49-F238E27FC236}">
                <a16:creationId xmlns:a16="http://schemas.microsoft.com/office/drawing/2014/main" id="{C0B07B21-A3C6-DCB5-723C-65D54142A73A}"/>
              </a:ext>
            </a:extLst>
          </p:cNvPr>
          <p:cNvCxnSpPr>
            <a:stCxn id="5122" idx="0"/>
          </p:cNvCxnSpPr>
          <p:nvPr/>
        </p:nvCxnSpPr>
        <p:spPr>
          <a:xfrm flipH="1">
            <a:off x="7334250" y="263470"/>
            <a:ext cx="3357" cy="6470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7704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0605A5-94A3-4657-7B50-93B6DA513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945"/>
            <a:ext cx="10515600" cy="1325563"/>
          </a:xfrm>
        </p:spPr>
        <p:txBody>
          <a:bodyPr/>
          <a:lstStyle/>
          <a:p>
            <a:pPr algn="ctr"/>
            <a:r>
              <a:rPr lang="fr-CA" b="1" dirty="0">
                <a:solidFill>
                  <a:schemeClr val="bg1"/>
                </a:solidFill>
                <a:latin typeface="Berlin Sans FB" panose="020E0602020502020306" pitchFamily="34" charset="0"/>
              </a:rPr>
              <a:t>Résumé de l’histoire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65B4452-7AE2-5B2B-06B9-5E0066AE2E83}"/>
              </a:ext>
            </a:extLst>
          </p:cNvPr>
          <p:cNvSpPr txBox="1"/>
          <p:nvPr/>
        </p:nvSpPr>
        <p:spPr>
          <a:xfrm>
            <a:off x="385011" y="2057400"/>
            <a:ext cx="571098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b="1" dirty="0">
                <a:solidFill>
                  <a:schemeClr val="bg1"/>
                </a:solidFill>
              </a:rPr>
              <a:t>Sur les pages de gauche </a:t>
            </a:r>
          </a:p>
          <a:p>
            <a:endParaRPr lang="fr-CA" sz="2800" b="1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fr-CA" sz="2800" b="1" dirty="0">
                <a:solidFill>
                  <a:schemeClr val="bg1"/>
                </a:solidFill>
              </a:rPr>
              <a:t>C’est une histoire de prince et de princesse typique : le prince fait du cheval et la princesse se repose. 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fr-CA" sz="2800" b="1" dirty="0">
                <a:solidFill>
                  <a:schemeClr val="bg1"/>
                </a:solidFill>
              </a:rPr>
              <a:t>Soudainement un monstre arrive et veut manger la princesse. 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fr-CA" sz="2800" b="1" dirty="0">
                <a:solidFill>
                  <a:schemeClr val="bg1"/>
                </a:solidFill>
              </a:rPr>
              <a:t>Le prince défend la princesse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1BF0149-097C-F1ED-4450-686EE656AF68}"/>
              </a:ext>
            </a:extLst>
          </p:cNvPr>
          <p:cNvSpPr txBox="1"/>
          <p:nvPr/>
        </p:nvSpPr>
        <p:spPr>
          <a:xfrm>
            <a:off x="6440908" y="2073059"/>
            <a:ext cx="56147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 b="1" dirty="0">
                <a:solidFill>
                  <a:schemeClr val="bg1"/>
                </a:solidFill>
              </a:rPr>
              <a:t>Sur les pages de droite:</a:t>
            </a:r>
          </a:p>
          <a:p>
            <a:endParaRPr lang="fr-CA" sz="2800" b="1" dirty="0">
              <a:solidFill>
                <a:schemeClr val="bg1"/>
              </a:solidFill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fr-CA" sz="2800" b="1" dirty="0">
                <a:solidFill>
                  <a:schemeClr val="bg1"/>
                </a:solidFill>
              </a:rPr>
              <a:t>Trois petits personnages sont pris dans le livre et aimeraient en sortir</a:t>
            </a: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fr-CA" sz="2800" b="1" dirty="0">
                <a:solidFill>
                  <a:schemeClr val="bg1"/>
                </a:solidFill>
              </a:rPr>
              <a:t>En attendant, ils s’amusent et commentent l’histoire </a:t>
            </a:r>
          </a:p>
          <a:p>
            <a:r>
              <a:rPr lang="fr-CA" sz="2800" b="1" dirty="0">
                <a:solidFill>
                  <a:schemeClr val="bg1"/>
                </a:solidFill>
              </a:rPr>
              <a:t>      qu’ils trouvent </a:t>
            </a:r>
          </a:p>
          <a:p>
            <a:r>
              <a:rPr lang="fr-CA" sz="2800" b="1" dirty="0">
                <a:solidFill>
                  <a:schemeClr val="bg1"/>
                </a:solidFill>
              </a:rPr>
              <a:t>      moche!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515600C-3A25-3145-6875-078754A06862}"/>
              </a:ext>
            </a:extLst>
          </p:cNvPr>
          <p:cNvSpPr txBox="1"/>
          <p:nvPr/>
        </p:nvSpPr>
        <p:spPr>
          <a:xfrm>
            <a:off x="1052953" y="1187269"/>
            <a:ext cx="1008609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3600" b="1" dirty="0">
                <a:solidFill>
                  <a:schemeClr val="bg1"/>
                </a:solidFill>
              </a:rPr>
              <a:t>C’est donc une histoire qui a deux histoires dedans. </a:t>
            </a:r>
          </a:p>
          <a:p>
            <a:endParaRPr lang="fr-CA" sz="36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1CC6C4-A09A-908D-0A32-14CF2F1FA311}"/>
              </a:ext>
            </a:extLst>
          </p:cNvPr>
          <p:cNvSpPr/>
          <p:nvPr/>
        </p:nvSpPr>
        <p:spPr>
          <a:xfrm>
            <a:off x="5991727" y="2057400"/>
            <a:ext cx="104274" cy="45243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9B30487-A5DE-C062-AA49-4805A6008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4401" y="5236904"/>
            <a:ext cx="2727231" cy="120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029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13A81EE-48DD-5146-ECD4-F7D662827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250" y="251922"/>
            <a:ext cx="10515600" cy="1262197"/>
          </a:xfrm>
        </p:spPr>
        <p:txBody>
          <a:bodyPr>
            <a:normAutofit/>
          </a:bodyPr>
          <a:lstStyle/>
          <a:p>
            <a:r>
              <a:rPr lang="fr-CA" sz="4800" b="1" dirty="0">
                <a:solidFill>
                  <a:schemeClr val="bg1"/>
                </a:solidFill>
                <a:latin typeface="+mn-lt"/>
              </a:rPr>
              <a:t>C’est mon coup de cœur parce que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9AD006B-397A-A71B-ECEB-6E5335998A6D}"/>
              </a:ext>
            </a:extLst>
          </p:cNvPr>
          <p:cNvSpPr txBox="1"/>
          <p:nvPr/>
        </p:nvSpPr>
        <p:spPr>
          <a:xfrm>
            <a:off x="1113295" y="1402404"/>
            <a:ext cx="996541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fr-CA" sz="4000" b="1" dirty="0">
                <a:solidFill>
                  <a:schemeClr val="bg1"/>
                </a:solidFill>
              </a:rPr>
              <a:t>L’histoire est  drôle</a:t>
            </a:r>
          </a:p>
          <a:p>
            <a:endParaRPr lang="fr-CA" sz="4000" b="1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fr-CA" sz="4000" b="1" dirty="0">
                <a:solidFill>
                  <a:schemeClr val="bg1"/>
                </a:solidFill>
              </a:rPr>
              <a:t>Les dessins sont cool et moches</a:t>
            </a:r>
          </a:p>
          <a:p>
            <a:endParaRPr lang="fr-CA" sz="4000" b="1" dirty="0">
              <a:solidFill>
                <a:schemeClr val="bg1"/>
              </a:solidFill>
            </a:endParaRPr>
          </a:p>
          <a:p>
            <a:pPr marL="571500" indent="-571500">
              <a:buFont typeface="Wingdings" panose="05000000000000000000" pitchFamily="2" charset="2"/>
              <a:buChar char="v"/>
            </a:pPr>
            <a:r>
              <a:rPr lang="fr-CA" sz="4000" b="1" dirty="0">
                <a:solidFill>
                  <a:schemeClr val="bg1"/>
                </a:solidFill>
              </a:rPr>
              <a:t>Les personnages sont comiques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4D9C195-A534-419D-6190-1D3A52AE5F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4077" y="0"/>
            <a:ext cx="2064819" cy="458744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69BA7A5-12A6-EE43-60C5-A45857279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572503"/>
            <a:ext cx="5532896" cy="229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413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1F4077-55C6-E7B8-8DE5-CBE23900F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1096" y="365125"/>
            <a:ext cx="6142703" cy="1473507"/>
          </a:xfrm>
        </p:spPr>
        <p:txBody>
          <a:bodyPr/>
          <a:lstStyle/>
          <a:p>
            <a:r>
              <a:rPr lang="fr-CA" b="1" dirty="0">
                <a:solidFill>
                  <a:schemeClr val="bg1"/>
                </a:solidFill>
              </a:rPr>
              <a:t>Je conseille ce livre à ceux qui aiment: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0A0504E-F422-A19C-209C-36F4C9D17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632" y="423793"/>
            <a:ext cx="4562886" cy="6069081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9126A971-CCC3-09EE-4B98-B5602BEB202C}"/>
              </a:ext>
            </a:extLst>
          </p:cNvPr>
          <p:cNvSpPr txBox="1"/>
          <p:nvPr/>
        </p:nvSpPr>
        <p:spPr>
          <a:xfrm>
            <a:off x="5968181" y="1936955"/>
            <a:ext cx="538561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v"/>
            </a:pPr>
            <a:r>
              <a:rPr lang="fr-CA" sz="3600" dirty="0">
                <a:solidFill>
                  <a:schemeClr val="bg1"/>
                </a:solidFill>
              </a:rPr>
              <a:t>Les histoires drôles!</a:t>
            </a:r>
          </a:p>
          <a:p>
            <a:endParaRPr lang="fr-CA" sz="3600" dirty="0">
              <a:solidFill>
                <a:schemeClr val="bg1"/>
              </a:solidFill>
            </a:endParaRPr>
          </a:p>
          <a:p>
            <a:endParaRPr lang="fr-CA" sz="3600" dirty="0">
              <a:solidFill>
                <a:schemeClr val="bg1"/>
              </a:solidFill>
            </a:endParaRPr>
          </a:p>
          <a:p>
            <a:endParaRPr lang="fr-CA" sz="3600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B2689B6-431C-5201-3F49-2C8800E9C275}"/>
              </a:ext>
            </a:extLst>
          </p:cNvPr>
          <p:cNvSpPr txBox="1"/>
          <p:nvPr/>
        </p:nvSpPr>
        <p:spPr>
          <a:xfrm>
            <a:off x="5211096" y="2735058"/>
            <a:ext cx="497014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4400" dirty="0">
                <a:solidFill>
                  <a:schemeClr val="bg1"/>
                </a:solidFill>
              </a:rPr>
              <a:t>Plaira autant aux </a:t>
            </a:r>
          </a:p>
          <a:p>
            <a:r>
              <a:rPr lang="fr-CA" sz="4400" dirty="0">
                <a:solidFill>
                  <a:schemeClr val="bg1"/>
                </a:solidFill>
              </a:rPr>
              <a:t>petits qu’aux grands!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CB7FF38-E53F-7C74-9203-56F12228F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74051" y="3084826"/>
            <a:ext cx="1379114" cy="3408048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5683BDD0-7232-BD64-0EA6-1AF4C1A655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20283" y="4594517"/>
            <a:ext cx="3996683" cy="1898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0212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96CEF5-EEBC-31D1-342F-FDAF15079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1329" y="2728158"/>
            <a:ext cx="4260742" cy="1401682"/>
          </a:xfrm>
        </p:spPr>
        <p:txBody>
          <a:bodyPr>
            <a:noAutofit/>
          </a:bodyPr>
          <a:lstStyle/>
          <a:p>
            <a:r>
              <a:rPr lang="fr-CA" sz="9600" dirty="0">
                <a:solidFill>
                  <a:schemeClr val="bg1"/>
                </a:solidFill>
                <a:latin typeface="Berlin Sans FB" panose="020E0602020502020306" pitchFamily="34" charset="0"/>
              </a:rPr>
              <a:t>MERCI !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774C422E-86F6-9CAB-E08B-5C4FB1C21C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71" y="719705"/>
            <a:ext cx="5148036" cy="541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01168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</TotalTime>
  <Words>226</Words>
  <Application>Microsoft Office PowerPoint</Application>
  <PresentationFormat>Grand écran</PresentationFormat>
  <Paragraphs>39</Paragraphs>
  <Slides>9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0" baseType="lpstr">
      <vt:lpstr>Thème Office</vt:lpstr>
      <vt:lpstr>Ma lecture     </vt:lpstr>
      <vt:lpstr>           Auteure: Élise Gravel  Illustratrice: Élise Gravel  Elle conçoit ses livres au complet.  Elle est très créative et ses histoires sont drôles.   </vt:lpstr>
      <vt:lpstr>Un peu plus sur Élise Gravel</vt:lpstr>
      <vt:lpstr>Voici le  début de l’histoire </vt:lpstr>
      <vt:lpstr>Les pages suivantes</vt:lpstr>
      <vt:lpstr>Résumé de l’histoire</vt:lpstr>
      <vt:lpstr>C’est mon coup de cœur parce que</vt:lpstr>
      <vt:lpstr>Je conseille ce livre à ceux qui aiment:</vt:lpstr>
      <vt:lpstr>MERCI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 lecture     </dc:title>
  <dc:creator>Maryse Lafortune</dc:creator>
  <cp:lastModifiedBy>Maryse Lafortune</cp:lastModifiedBy>
  <cp:revision>2</cp:revision>
  <dcterms:created xsi:type="dcterms:W3CDTF">2024-02-25T01:42:03Z</dcterms:created>
  <dcterms:modified xsi:type="dcterms:W3CDTF">2024-02-26T06:33:47Z</dcterms:modified>
</cp:coreProperties>
</file>

<file path=docProps/thumbnail.jpeg>
</file>